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43" r:id="rId1"/>
  </p:sldMasterIdLst>
  <p:notesMasterIdLst>
    <p:notesMasterId r:id="rId20"/>
  </p:notesMasterIdLst>
  <p:sldIdLst>
    <p:sldId id="256" r:id="rId2"/>
    <p:sldId id="257" r:id="rId3"/>
    <p:sldId id="260" r:id="rId4"/>
    <p:sldId id="262" r:id="rId5"/>
    <p:sldId id="274" r:id="rId6"/>
    <p:sldId id="267" r:id="rId7"/>
    <p:sldId id="258" r:id="rId8"/>
    <p:sldId id="269" r:id="rId9"/>
    <p:sldId id="266" r:id="rId10"/>
    <p:sldId id="268" r:id="rId11"/>
    <p:sldId id="270" r:id="rId12"/>
    <p:sldId id="271" r:id="rId13"/>
    <p:sldId id="272" r:id="rId14"/>
    <p:sldId id="265" r:id="rId15"/>
    <p:sldId id="259" r:id="rId16"/>
    <p:sldId id="261" r:id="rId17"/>
    <p:sldId id="264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362" autoAdjust="0"/>
  </p:normalViewPr>
  <p:slideViewPr>
    <p:cSldViewPr snapToGrid="0" snapToObjects="1">
      <p:cViewPr varScale="1">
        <p:scale>
          <a:sx n="141" d="100"/>
          <a:sy n="141" d="100"/>
        </p:scale>
        <p:origin x="-9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B70F-B10A-0449-A7D3-94499019ACD2}" type="datetimeFigureOut">
              <a:rPr lang="en-US" smtClean="0"/>
              <a:t>6/8/15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74263-D9A3-D147-9EEF-B6DDF8E5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45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27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r>
              <a:rPr lang="en-US" dirty="0" smtClean="0"/>
              <a:t>Impressions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28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Jackie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Impressions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95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Annie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Impressions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32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Annie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Impressions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2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endParaRPr lang="en-US" dirty="0" smtClean="0"/>
          </a:p>
          <a:p>
            <a:r>
              <a:rPr lang="en-US" dirty="0" smtClean="0"/>
              <a:t>Temporal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58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88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06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r>
              <a:rPr lang="en-US" dirty="0" smtClean="0"/>
              <a:t>Example of spam used for these advertisements </a:t>
            </a:r>
          </a:p>
          <a:p>
            <a:r>
              <a:rPr lang="en-US" dirty="0" smtClean="0"/>
              <a:t>Validity/integrity of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9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</a:p>
          <a:p>
            <a:r>
              <a:rPr lang="en-US" dirty="0" smtClean="0"/>
              <a:t>Can be a useful tool for</a:t>
            </a:r>
            <a:r>
              <a:rPr lang="en-US" baseline="0" dirty="0" smtClean="0"/>
              <a:t> varying levels: individual, communities, companies, international, how tags are used/affiliations with other tags</a:t>
            </a:r>
          </a:p>
          <a:p>
            <a:r>
              <a:rPr lang="en-US" baseline="0" dirty="0" smtClean="0"/>
              <a:t>Awareness of spam/popular </a:t>
            </a:r>
            <a:r>
              <a:rPr lang="en-US" baseline="0" dirty="0" smtClean="0">
                <a:sym typeface="Wingdings"/>
              </a:rPr>
              <a:t> devaluing the search, suggests bots boosting certain posts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Cultural/geographical (e.g. graduation) differences</a:t>
            </a:r>
          </a:p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1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</a:p>
          <a:p>
            <a:r>
              <a:rPr lang="en-US" dirty="0" smtClean="0"/>
              <a:t>Talk about motivations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Why we use </a:t>
            </a:r>
            <a:r>
              <a:rPr lang="en-US" dirty="0" err="1" smtClean="0"/>
              <a:t>hashtags</a:t>
            </a:r>
            <a:r>
              <a:rPr lang="en-US" dirty="0" smtClean="0"/>
              <a:t>, versus @, location check-in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Why using this domain versus</a:t>
            </a:r>
            <a:r>
              <a:rPr lang="en-US" baseline="0" dirty="0" smtClean="0"/>
              <a:t> Twitter—pictures worth a thousand words? Now a thousands </a:t>
            </a:r>
            <a:r>
              <a:rPr lang="en-US" baseline="0" dirty="0" err="1" smtClean="0"/>
              <a:t>hashtags</a:t>
            </a:r>
            <a:r>
              <a:rPr lang="en-US" baseline="0" dirty="0" smtClean="0"/>
              <a:t>! (no limit on word count)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Social trends, different platform in general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5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r>
              <a:rPr lang="en-US" dirty="0" smtClean="0"/>
              <a:t>Utilize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Instagram</a:t>
            </a:r>
            <a:r>
              <a:rPr lang="en-US" baseline="0" dirty="0" smtClean="0"/>
              <a:t> API and polled </a:t>
            </a:r>
            <a:r>
              <a:rPr lang="en-US" b="1" baseline="0" dirty="0" smtClean="0"/>
              <a:t>PUBLIC</a:t>
            </a:r>
            <a:r>
              <a:rPr lang="en-US" baseline="0" dirty="0" smtClean="0"/>
              <a:t> data. API did not allow us for private users (as it should)</a:t>
            </a:r>
          </a:p>
          <a:p>
            <a:r>
              <a:rPr lang="en-US" baseline="0" dirty="0" smtClean="0"/>
              <a:t>Treat tags as entities and visualize their relationships</a:t>
            </a:r>
          </a:p>
          <a:p>
            <a:r>
              <a:rPr lang="en-US" baseline="0" dirty="0" smtClean="0"/>
              <a:t>See how people contribute to tags and associated one another in a unifying post</a:t>
            </a:r>
            <a:endParaRPr lang="en-US" dirty="0" smtClean="0"/>
          </a:p>
          <a:p>
            <a:r>
              <a:rPr lang="en-US" dirty="0" smtClean="0"/>
              <a:t>Poll manually throughout the day</a:t>
            </a:r>
          </a:p>
          <a:p>
            <a:r>
              <a:rPr lang="en-US" dirty="0" smtClean="0"/>
              <a:t>Use public</a:t>
            </a:r>
            <a:r>
              <a:rPr lang="en-US" baseline="0" dirty="0" smtClean="0"/>
              <a:t> tool to visualize networks</a:t>
            </a:r>
          </a:p>
          <a:p>
            <a:r>
              <a:rPr lang="en-US" baseline="0" dirty="0" smtClean="0"/>
              <a:t>Grab images and average them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9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r>
              <a:rPr lang="en-US" dirty="0" smtClean="0"/>
              <a:t>Media of photos</a:t>
            </a:r>
            <a:r>
              <a:rPr lang="en-US" baseline="0" dirty="0" smtClean="0"/>
              <a:t> and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</a:p>
          <a:p>
            <a:r>
              <a:rPr lang="en-US" dirty="0" smtClean="0"/>
              <a:t>OAuth2.0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3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</a:p>
          <a:p>
            <a:r>
              <a:rPr lang="en-US" dirty="0" smtClean="0"/>
              <a:t>Retrieval</a:t>
            </a:r>
            <a:r>
              <a:rPr lang="en-US" baseline="0" dirty="0" smtClean="0"/>
              <a:t> of tags limited to API requests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4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r>
              <a:rPr lang="en-US" dirty="0" smtClean="0"/>
              <a:t>Balloon</a:t>
            </a:r>
            <a:r>
              <a:rPr lang="en-US" baseline="0" dirty="0" smtClean="0"/>
              <a:t> matches with our original layout design we wanted to implement. Radial graph lays out the information clearly and seems to scale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5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Jackie</a:t>
            </a:r>
          </a:p>
          <a:p>
            <a:r>
              <a:rPr lang="en-US" dirty="0" smtClean="0"/>
              <a:t>Impressions,</a:t>
            </a:r>
            <a:r>
              <a:rPr lang="en-US" baseline="0" dirty="0" smtClean="0"/>
              <a:t> student 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46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Annie</a:t>
            </a:r>
          </a:p>
          <a:p>
            <a:r>
              <a:rPr lang="en-US" dirty="0" smtClean="0"/>
              <a:t>Impressions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74263-D9A3-D147-9EEF-B6DDF8E54A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6/8/15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AE5B-B07C-441A-8026-C23A427A74DC}" type="datetime1">
              <a:rPr lang="en-US" smtClean="0"/>
              <a:pPr/>
              <a:t>6/8/15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B1FEA-406A-7749-A5C3-DDCB5F67A4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CED664DE-1E5B-5C40-A387-91E381D1BE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EF837B5-6E88-B748-B708-56A1F3C28FA4}" type="datetimeFigureOut">
              <a:rPr lang="en-US" smtClean="0"/>
              <a:t>6/8/15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#OS</a:t>
            </a:r>
            <a:br>
              <a:rPr lang="en-US" dirty="0" smtClean="0"/>
            </a:br>
            <a:r>
              <a:rPr lang="en-US" sz="3200" dirty="0" smtClean="0"/>
              <a:t>Effectiveness of </a:t>
            </a:r>
            <a:r>
              <a:rPr lang="en-US" sz="3200" dirty="0" err="1" smtClean="0"/>
              <a:t>Instagram</a:t>
            </a:r>
            <a:r>
              <a:rPr lang="en-US" sz="3200" dirty="0" smtClean="0"/>
              <a:t> as a search tool; </a:t>
            </a:r>
            <a:br>
              <a:rPr lang="en-US" sz="3200" dirty="0" smtClean="0"/>
            </a:br>
            <a:r>
              <a:rPr lang="en-US" sz="3200" dirty="0" smtClean="0"/>
              <a:t>a visual analysis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28713"/>
            <a:ext cx="646176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Jackie Chu and Annie Preston</a:t>
            </a:r>
          </a:p>
          <a:p>
            <a:r>
              <a:rPr lang="en-US" dirty="0" smtClean="0"/>
              <a:t>ECS 251 – OS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0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Graphs</a:t>
            </a:r>
            <a:r>
              <a:rPr lang="en-US" dirty="0" smtClean="0"/>
              <a:t>: hobbies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#food (popular media, degree 2)</a:t>
            </a:r>
            <a:endParaRPr lang="en-US" dirty="0"/>
          </a:p>
        </p:txBody>
      </p:sp>
      <p:pic>
        <p:nvPicPr>
          <p:cNvPr id="4" name="Picture 3" descr="food_popula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35" y="2159334"/>
            <a:ext cx="4695088" cy="46799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73782" y="6125048"/>
            <a:ext cx="541590" cy="71427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Graphs</a:t>
            </a:r>
            <a:r>
              <a:rPr lang="en-US" dirty="0" smtClean="0"/>
              <a:t>: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#commencement (recent media, degree 1 )</a:t>
            </a:r>
            <a:endParaRPr lang="en-US" dirty="0"/>
          </a:p>
        </p:txBody>
      </p:sp>
      <p:pic>
        <p:nvPicPr>
          <p:cNvPr id="5" name="Picture 4" descr="commencement_recent_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65" y="2105978"/>
            <a:ext cx="6055565" cy="463997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70526" y="6438148"/>
            <a:ext cx="636835" cy="3451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99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</a:t>
            </a:r>
            <a:r>
              <a:rPr lang="en-US" dirty="0" smtClean="0"/>
              <a:t>Graphs: commercial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shareacoke</a:t>
            </a:r>
            <a:r>
              <a:rPr lang="en-US" dirty="0"/>
              <a:t> </a:t>
            </a:r>
            <a:r>
              <a:rPr lang="en-US" dirty="0" smtClean="0"/>
              <a:t>(popular media, degree 2)</a:t>
            </a:r>
            <a:endParaRPr lang="en-US" dirty="0"/>
          </a:p>
        </p:txBody>
      </p:sp>
      <p:pic>
        <p:nvPicPr>
          <p:cNvPr id="4" name="Picture 3" descr="coke_popula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04" y="2084610"/>
            <a:ext cx="4960581" cy="47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0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</a:t>
            </a:r>
            <a:r>
              <a:rPr lang="en-US" dirty="0" smtClean="0"/>
              <a:t>Graphs: geographical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socal</a:t>
            </a:r>
            <a:r>
              <a:rPr lang="en-US" dirty="0"/>
              <a:t> </a:t>
            </a:r>
            <a:r>
              <a:rPr lang="en-US" dirty="0" smtClean="0"/>
              <a:t>(recent media, degree 2)</a:t>
            </a:r>
            <a:endParaRPr lang="en-US" dirty="0"/>
          </a:p>
        </p:txBody>
      </p:sp>
      <p:pic>
        <p:nvPicPr>
          <p:cNvPr id="4" name="Picture 3" descr="socal_recent_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23" y="2093037"/>
            <a:ext cx="5739700" cy="47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8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Graphs: #</a:t>
            </a:r>
            <a:r>
              <a:rPr lang="en-US" dirty="0" err="1" smtClean="0"/>
              <a:t>nbaplayoffs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609029"/>
          </a:xfrm>
        </p:spPr>
        <p:txBody>
          <a:bodyPr>
            <a:normAutofit/>
          </a:bodyPr>
          <a:lstStyle/>
          <a:p>
            <a:r>
              <a:rPr lang="en-US" dirty="0" smtClean="0"/>
              <a:t>Temporal changes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114300" indent="0">
              <a:buNone/>
            </a:pPr>
            <a:endParaRPr lang="en-US" dirty="0" smtClean="0"/>
          </a:p>
        </p:txBody>
      </p:sp>
      <p:pic>
        <p:nvPicPr>
          <p:cNvPr id="4" name="Picture 3" descr="nba_6_7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3" y="2387984"/>
            <a:ext cx="4071262" cy="3525595"/>
          </a:xfrm>
          <a:prstGeom prst="rect">
            <a:avLst/>
          </a:prstGeom>
        </p:spPr>
      </p:pic>
      <p:pic>
        <p:nvPicPr>
          <p:cNvPr id="5" name="Picture 4" descr="nba_6_8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63" y="2114730"/>
            <a:ext cx="4381742" cy="3798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587" y="6073142"/>
            <a:ext cx="321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6/7/2015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3780" y="6073142"/>
            <a:ext cx="321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6/8/2015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3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top 20 recent photos related to tag</a:t>
            </a:r>
          </a:p>
          <a:p>
            <a:r>
              <a:rPr lang="en-US" dirty="0" smtClean="0"/>
              <a:t>Determine if resulting image reinforces effectiveness of tags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cat_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35" y="2477032"/>
            <a:ext cx="2351653" cy="4182806"/>
          </a:xfrm>
          <a:prstGeom prst="rect">
            <a:avLst/>
          </a:prstGeom>
        </p:spPr>
      </p:pic>
      <p:pic>
        <p:nvPicPr>
          <p:cNvPr id="5" name="Picture 4" descr="cat_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08" y="2603135"/>
            <a:ext cx="3897089" cy="38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6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Characteristic images</a:t>
            </a:r>
            <a:r>
              <a:rPr lang="en-US" sz="4000" dirty="0" smtClean="0"/>
              <a:t>: #</a:t>
            </a:r>
            <a:r>
              <a:rPr lang="en-US" sz="4000" dirty="0" err="1" smtClean="0"/>
              <a:t>starbucks</a:t>
            </a:r>
            <a:endParaRPr lang="en-US" sz="4000" dirty="0"/>
          </a:p>
        </p:txBody>
      </p:sp>
      <p:pic>
        <p:nvPicPr>
          <p:cNvPr id="4" name="Picture 3" descr="starbucks_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15" y="1814862"/>
            <a:ext cx="4293938" cy="4293938"/>
          </a:xfrm>
          <a:prstGeom prst="rect">
            <a:avLst/>
          </a:prstGeom>
        </p:spPr>
      </p:pic>
      <p:pic>
        <p:nvPicPr>
          <p:cNvPr id="6" name="Picture 5" descr="starbucks_indiv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93" y="1814862"/>
            <a:ext cx="3412175" cy="43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66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Characteristic images: </a:t>
            </a:r>
            <a:r>
              <a:rPr lang="en-US" sz="4000" dirty="0" smtClean="0"/>
              <a:t>#</a:t>
            </a:r>
            <a:r>
              <a:rPr lang="en-US" sz="4000" dirty="0" err="1" smtClean="0"/>
              <a:t>ucdavis</a:t>
            </a:r>
            <a:endParaRPr lang="en-US" sz="4000" dirty="0"/>
          </a:p>
        </p:txBody>
      </p:sp>
      <p:pic>
        <p:nvPicPr>
          <p:cNvPr id="8" name="Picture 7" descr="ucdavis_l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34" y="1572961"/>
            <a:ext cx="4515119" cy="45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0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Conclusions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8107" cy="4800600"/>
          </a:xfrm>
        </p:spPr>
        <p:txBody>
          <a:bodyPr/>
          <a:lstStyle/>
          <a:p>
            <a:r>
              <a:rPr lang="en-US" dirty="0" smtClean="0"/>
              <a:t>A good tool for seeing how tags are used and its affiliation with other tags</a:t>
            </a:r>
          </a:p>
          <a:p>
            <a:r>
              <a:rPr lang="en-US" dirty="0" smtClean="0"/>
              <a:t>May not be best tool for searching content, but more for opinions</a:t>
            </a:r>
          </a:p>
          <a:p>
            <a:r>
              <a:rPr lang="en-US" dirty="0" smtClean="0"/>
              <a:t>Need to consider </a:t>
            </a:r>
            <a:r>
              <a:rPr lang="en-US" dirty="0" err="1" smtClean="0"/>
              <a:t>Instagram</a:t>
            </a:r>
            <a:r>
              <a:rPr lang="en-US" dirty="0" smtClean="0"/>
              <a:t> audience</a:t>
            </a:r>
          </a:p>
          <a:p>
            <a:pPr lvl="1"/>
            <a:r>
              <a:rPr lang="en-US" dirty="0" smtClean="0"/>
              <a:t>Application used internationally</a:t>
            </a:r>
            <a:endParaRPr lang="en-US" dirty="0" smtClean="0"/>
          </a:p>
          <a:p>
            <a:pPr lvl="1"/>
            <a:r>
              <a:rPr lang="en-US" dirty="0" smtClean="0"/>
              <a:t>Restricted to those with smartphones and documents with photos/videos</a:t>
            </a:r>
          </a:p>
          <a:p>
            <a:r>
              <a:rPr lang="en-US" dirty="0" smtClean="0"/>
              <a:t>Requires </a:t>
            </a:r>
            <a:r>
              <a:rPr lang="en-US" dirty="0" smtClean="0"/>
              <a:t>filtering </a:t>
            </a:r>
            <a:r>
              <a:rPr lang="en-US" dirty="0" smtClean="0"/>
              <a:t>techniques</a:t>
            </a:r>
            <a:r>
              <a:rPr lang="en-US" dirty="0" smtClean="0"/>
              <a:t>, e.g. linguistic-based, </a:t>
            </a:r>
            <a:r>
              <a:rPr lang="en-US" dirty="0" smtClean="0"/>
              <a:t>since anything can be made a </a:t>
            </a:r>
            <a:r>
              <a:rPr lang="en-US" dirty="0" err="1" smtClean="0"/>
              <a:t>hashtag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7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</a:p>
          <a:p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Tag graphs</a:t>
            </a:r>
          </a:p>
          <a:p>
            <a:pPr lvl="1"/>
            <a:r>
              <a:rPr lang="en-US" dirty="0" smtClean="0"/>
              <a:t>Images</a:t>
            </a:r>
          </a:p>
          <a:p>
            <a:r>
              <a:rPr lang="en-US" dirty="0" smtClean="0"/>
              <a:t>Conclusion</a:t>
            </a:r>
            <a:endParaRPr lang="en-US" dirty="0"/>
          </a:p>
          <a:p>
            <a:pPr marL="41148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11" y="1212225"/>
            <a:ext cx="4478769" cy="44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9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retrieval</a:t>
            </a:r>
          </a:p>
          <a:p>
            <a:pPr lvl="1"/>
            <a:r>
              <a:rPr lang="en-US" dirty="0" smtClean="0"/>
              <a:t>Tag search using </a:t>
            </a:r>
            <a:r>
              <a:rPr lang="en-US" dirty="0" err="1" smtClean="0"/>
              <a:t>Instagram</a:t>
            </a:r>
            <a:r>
              <a:rPr lang="en-US" dirty="0" smtClean="0"/>
              <a:t> API</a:t>
            </a:r>
          </a:p>
          <a:p>
            <a:pPr lvl="1"/>
            <a:r>
              <a:rPr lang="en-US" dirty="0" smtClean="0"/>
              <a:t>Record tag metadata and its propagation</a:t>
            </a:r>
          </a:p>
          <a:p>
            <a:pPr lvl="1"/>
            <a:r>
              <a:rPr lang="en-US" dirty="0" smtClean="0"/>
              <a:t>Process tag relationships into “tag graphs” </a:t>
            </a:r>
          </a:p>
          <a:p>
            <a:r>
              <a:rPr lang="en-US" dirty="0" smtClean="0"/>
              <a:t>Visual analysis</a:t>
            </a:r>
          </a:p>
          <a:p>
            <a:pPr lvl="1"/>
            <a:r>
              <a:rPr lang="en-US" dirty="0" smtClean="0"/>
              <a:t>Network visualization</a:t>
            </a:r>
          </a:p>
          <a:p>
            <a:pPr lvl="1"/>
            <a:r>
              <a:rPr lang="en-US" dirty="0" smtClean="0"/>
              <a:t>“Characteristic” images</a:t>
            </a:r>
          </a:p>
        </p:txBody>
      </p:sp>
    </p:spTree>
    <p:extLst>
      <p:ext uri="{BB962C8B-B14F-4D97-AF65-F5344CB8AC3E}">
        <p14:creationId xmlns:p14="http://schemas.microsoft.com/office/powerpoint/2010/main" val="160587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Instagram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Popular versus recent</a:t>
            </a:r>
          </a:p>
          <a:p>
            <a:pPr lvl="1"/>
            <a:r>
              <a:rPr lang="en-US" dirty="0" smtClean="0"/>
              <a:t>Both are not clearly defined in </a:t>
            </a:r>
            <a:r>
              <a:rPr lang="en-US" dirty="0" err="1" smtClean="0"/>
              <a:t>Instagram</a:t>
            </a:r>
            <a:r>
              <a:rPr lang="en-US" dirty="0" smtClean="0"/>
              <a:t> API documentation</a:t>
            </a:r>
          </a:p>
          <a:p>
            <a:pPr lvl="1"/>
            <a:r>
              <a:rPr lang="en-US" dirty="0" smtClean="0"/>
              <a:t>Assumptions:</a:t>
            </a:r>
          </a:p>
          <a:p>
            <a:pPr lvl="2"/>
            <a:r>
              <a:rPr lang="en-US" dirty="0" smtClean="0"/>
              <a:t>Popular = most likes</a:t>
            </a:r>
          </a:p>
          <a:p>
            <a:pPr lvl="2"/>
            <a:r>
              <a:rPr lang="en-US" dirty="0" smtClean="0"/>
              <a:t>Recent = top x </a:t>
            </a:r>
            <a:r>
              <a:rPr lang="en-US" dirty="0" err="1" smtClean="0"/>
              <a:t>instagrams</a:t>
            </a: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Recent yields more results than popular</a:t>
            </a:r>
          </a:p>
          <a:p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368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Instagram</a:t>
            </a:r>
            <a:r>
              <a:rPr lang="en-US" dirty="0"/>
              <a:t>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OAuth2.0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Tested different domains:</a:t>
            </a:r>
          </a:p>
          <a:p>
            <a:pPr lvl="1"/>
            <a:r>
              <a:rPr lang="en-US" dirty="0" smtClean="0"/>
              <a:t>Academic</a:t>
            </a:r>
          </a:p>
          <a:p>
            <a:pPr lvl="1"/>
            <a:r>
              <a:rPr lang="en-US" dirty="0" smtClean="0"/>
              <a:t>Politics</a:t>
            </a:r>
          </a:p>
          <a:p>
            <a:pPr lvl="1"/>
            <a:r>
              <a:rPr lang="en-US" dirty="0" smtClean="0"/>
              <a:t>Hobbies</a:t>
            </a:r>
          </a:p>
          <a:p>
            <a:pPr lvl="1"/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Commercial</a:t>
            </a:r>
          </a:p>
          <a:p>
            <a:pPr lvl="1"/>
            <a:r>
              <a:rPr lang="en-US" dirty="0" smtClean="0"/>
              <a:t>Geographical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Tested up to 2 degrees, either popular or recent</a:t>
            </a:r>
          </a:p>
          <a:p>
            <a:pPr lvl="1"/>
            <a:r>
              <a:rPr lang="en-US" dirty="0" smtClean="0"/>
              <a:t>Treating tags as representatives of the individuals/communities that used them</a:t>
            </a:r>
          </a:p>
        </p:txBody>
      </p:sp>
    </p:spTree>
    <p:extLst>
      <p:ext uri="{BB962C8B-B14F-4D97-AF65-F5344CB8AC3E}">
        <p14:creationId xmlns:p14="http://schemas.microsoft.com/office/powerpoint/2010/main" val="41310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096187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Networks visualized with Tulip</a:t>
            </a:r>
          </a:p>
          <a:p>
            <a:pPr lvl="1"/>
            <a:r>
              <a:rPr lang="en-US" dirty="0" smtClean="0"/>
              <a:t>Static graph of dynamic (temporal) data</a:t>
            </a:r>
          </a:p>
          <a:p>
            <a:pPr lvl="1"/>
            <a:r>
              <a:rPr lang="en-US" dirty="0" smtClean="0"/>
              <a:t>Layout algorithm: </a:t>
            </a:r>
          </a:p>
          <a:p>
            <a:pPr lvl="2"/>
            <a:r>
              <a:rPr lang="en-US" dirty="0" smtClean="0"/>
              <a:t>Degree 1: Bubble Tree (Tulip)</a:t>
            </a:r>
          </a:p>
          <a:p>
            <a:pPr lvl="2"/>
            <a:r>
              <a:rPr lang="en-US" dirty="0" smtClean="0"/>
              <a:t>Degree 2: Balloon (from Open Graph Drawing Framework)</a:t>
            </a:r>
          </a:p>
          <a:p>
            <a:r>
              <a:rPr lang="en-US" dirty="0" smtClean="0"/>
              <a:t>Visual indicators</a:t>
            </a:r>
            <a:endParaRPr lang="en-US" dirty="0"/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Color </a:t>
            </a:r>
            <a:endParaRPr lang="en-US" dirty="0"/>
          </a:p>
          <a:p>
            <a:pPr lvl="2"/>
            <a:r>
              <a:rPr lang="en-US" dirty="0" smtClean="0"/>
              <a:t>Magnitude of its media count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Network structure</a:t>
            </a:r>
          </a:p>
          <a:p>
            <a:pPr lvl="2"/>
            <a:r>
              <a:rPr lang="en-US" dirty="0" smtClean="0"/>
              <a:t>Internal connections between clusters</a:t>
            </a:r>
          </a:p>
          <a:p>
            <a:pPr marL="868680" lvl="1" indent="-457200">
              <a:buFont typeface="+mj-lt"/>
              <a:buAutoNum type="arabicPeriod"/>
            </a:pPr>
            <a:r>
              <a:rPr lang="en-US" dirty="0" smtClean="0"/>
              <a:t>Tag category</a:t>
            </a:r>
          </a:p>
          <a:p>
            <a:pPr lvl="2"/>
            <a:r>
              <a:rPr lang="en-US" dirty="0" smtClean="0"/>
              <a:t>Adjective (e.g., descriptor, emotions)</a:t>
            </a:r>
          </a:p>
          <a:p>
            <a:pPr lvl="2"/>
            <a:r>
              <a:rPr lang="en-US" dirty="0" smtClean="0"/>
              <a:t>Nouns (e.g., events, places, objects)</a:t>
            </a:r>
          </a:p>
          <a:p>
            <a:pPr lvl="2"/>
            <a:r>
              <a:rPr lang="en-US" dirty="0" smtClean="0"/>
              <a:t>Phrases (e.g., opinions, humor, trending)</a:t>
            </a:r>
          </a:p>
          <a:p>
            <a:pPr lvl="2"/>
            <a:r>
              <a:rPr lang="en-US" dirty="0" smtClean="0"/>
              <a:t>Private vs. public contributions (inferred by media count)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26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</a:t>
            </a:r>
            <a:r>
              <a:rPr lang="en-US" dirty="0" smtClean="0"/>
              <a:t>Graphs: academics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ucdavis</a:t>
            </a:r>
            <a:r>
              <a:rPr lang="en-US" dirty="0"/>
              <a:t> </a:t>
            </a:r>
            <a:r>
              <a:rPr lang="en-US" dirty="0" smtClean="0"/>
              <a:t>(recent media, degree 2)</a:t>
            </a:r>
            <a:endParaRPr lang="en-US" dirty="0"/>
          </a:p>
        </p:txBody>
      </p:sp>
      <p:pic>
        <p:nvPicPr>
          <p:cNvPr id="4" name="Picture 3" descr="ucdavis_recent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96" y="2259545"/>
            <a:ext cx="5538232" cy="45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2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Graphs: politics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#election (recent media, degree 2)</a:t>
            </a:r>
            <a:endParaRPr lang="en-US" dirty="0"/>
          </a:p>
        </p:txBody>
      </p:sp>
      <p:pic>
        <p:nvPicPr>
          <p:cNvPr id="4" name="Picture 3" descr="election_recent_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13" y="2064706"/>
            <a:ext cx="6228324" cy="46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1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193</TotalTime>
  <Words>654</Words>
  <Application>Microsoft Macintosh PowerPoint</Application>
  <PresentationFormat>On-screen Show (4:3)</PresentationFormat>
  <Paragraphs>160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Adjacency</vt:lpstr>
      <vt:lpstr>#OS Effectiveness of Instagram as a search tool;  a visual analysis</vt:lpstr>
      <vt:lpstr>Overview</vt:lpstr>
      <vt:lpstr>Approach</vt:lpstr>
      <vt:lpstr>Instagram API</vt:lpstr>
      <vt:lpstr>Instagram API</vt:lpstr>
      <vt:lpstr>Tags Used</vt:lpstr>
      <vt:lpstr>Tag Graphs</vt:lpstr>
      <vt:lpstr>Tag Graphs: academics</vt:lpstr>
      <vt:lpstr>Tag Graphs: politics</vt:lpstr>
      <vt:lpstr>Tag Graphs: hobbies</vt:lpstr>
      <vt:lpstr>Tag Graphs: events</vt:lpstr>
      <vt:lpstr>Tag Graphs: commercial</vt:lpstr>
      <vt:lpstr>Tag Graphs: geographical</vt:lpstr>
      <vt:lpstr>Tag Graphs: #nbaplayoffs</vt:lpstr>
      <vt:lpstr>Characteristic images</vt:lpstr>
      <vt:lpstr>Characteristic images: #starbucks</vt:lpstr>
      <vt:lpstr>Characteristic images: #ucdavis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#OS Visualize degrees of separation between  hash tags to determine semantics</dc:title>
  <dc:creator>Jacqueline Chu</dc:creator>
  <cp:lastModifiedBy>Jacqueline Chu</cp:lastModifiedBy>
  <cp:revision>21</cp:revision>
  <dcterms:created xsi:type="dcterms:W3CDTF">2015-05-26T03:57:13Z</dcterms:created>
  <dcterms:modified xsi:type="dcterms:W3CDTF">2015-06-09T03:57:58Z</dcterms:modified>
</cp:coreProperties>
</file>